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4"/>
  </p:sldMasterIdLst>
  <p:sldIdLst>
    <p:sldId id="269" r:id="rId5"/>
    <p:sldId id="257" r:id="rId6"/>
    <p:sldId id="261" r:id="rId7"/>
    <p:sldId id="262" r:id="rId8"/>
    <p:sldId id="279" r:id="rId9"/>
    <p:sldId id="275" r:id="rId10"/>
    <p:sldId id="274" r:id="rId11"/>
    <p:sldId id="280" r:id="rId12"/>
    <p:sldId id="278" r:id="rId13"/>
    <p:sldId id="276" r:id="rId14"/>
    <p:sldId id="277" r:id="rId15"/>
    <p:sldId id="270" r:id="rId16"/>
  </p:sldIdLst>
  <p:sldSz cx="6858000" cy="5143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w Schuh" initials="AS" lastIdx="1" clrIdx="0">
    <p:extLst>
      <p:ext uri="{19B8F6BF-5375-455C-9EA6-DF929625EA0E}">
        <p15:presenceInfo xmlns:p15="http://schemas.microsoft.com/office/powerpoint/2012/main" userId="4718e848a5ea092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6" d="100"/>
          <a:sy n="126" d="100"/>
        </p:scale>
        <p:origin x="1458" y="90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"/>
            <a:ext cx="6858000" cy="5143499"/>
            <a:chOff x="0" y="-1"/>
            <a:chExt cx="10972800" cy="61721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28" b="9530"/>
            <a:stretch/>
          </p:blipFill>
          <p:spPr>
            <a:xfrm>
              <a:off x="0" y="-1"/>
              <a:ext cx="10972800" cy="61721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0" y="-1"/>
              <a:ext cx="10972800" cy="6172199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85728" fontAlgn="base">
                <a:spcBef>
                  <a:spcPct val="0"/>
                </a:spcBef>
                <a:spcAft>
                  <a:spcPct val="0"/>
                </a:spcAft>
              </a:pPr>
              <a:endParaRPr lang="en-US" sz="1125">
                <a:solidFill>
                  <a:srgbClr val="FFFFFF"/>
                </a:solidFill>
              </a:endParaRPr>
            </a:p>
          </p:txBody>
        </p:sp>
      </p:grpSp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137651" y="3998627"/>
            <a:ext cx="5430791" cy="276935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33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/>
          </p:nvPr>
        </p:nvSpPr>
        <p:spPr>
          <a:xfrm>
            <a:off x="1121520" y="3560045"/>
            <a:ext cx="5439300" cy="438582"/>
          </a:xfr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defRPr sz="25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624040"/>
            <a:ext cx="6858001" cy="1488781"/>
            <a:chOff x="0" y="748845"/>
            <a:chExt cx="6356036" cy="1379811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3"/>
            <a:srcRect l="12327"/>
            <a:stretch/>
          </p:blipFill>
          <p:spPr>
            <a:xfrm>
              <a:off x="0" y="748845"/>
              <a:ext cx="3105001" cy="76038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380" y="937806"/>
              <a:ext cx="2073674" cy="3824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477"/>
            <a:stretch/>
          </p:blipFill>
          <p:spPr>
            <a:xfrm>
              <a:off x="1039432" y="1561775"/>
              <a:ext cx="5316604" cy="566881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 userDrawn="1"/>
          </p:nvGrpSpPr>
          <p:grpSpPr>
            <a:xfrm>
              <a:off x="1643784" y="1708498"/>
              <a:ext cx="1170069" cy="272357"/>
              <a:chOff x="4100403" y="1765746"/>
              <a:chExt cx="3118543" cy="725905"/>
            </a:xfrm>
          </p:grpSpPr>
          <p:pic>
            <p:nvPicPr>
              <p:cNvPr id="21" name="Picture 20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0403" y="1765746"/>
                <a:ext cx="561259" cy="725905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8124" y="1905033"/>
                <a:ext cx="2380822" cy="581350"/>
              </a:xfrm>
              <a:prstGeom prst="rect">
                <a:avLst/>
              </a:prstGeom>
            </p:spPr>
          </p:pic>
        </p:grpSp>
      </p:grpSp>
      <p:sp>
        <p:nvSpPr>
          <p:cNvPr id="14" name="Subtitle 11"/>
          <p:cNvSpPr txBox="1">
            <a:spLocks/>
          </p:cNvSpPr>
          <p:nvPr/>
        </p:nvSpPr>
        <p:spPr bwMode="auto">
          <a:xfrm>
            <a:off x="4125096" y="1053983"/>
            <a:ext cx="2423078" cy="222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346459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Tx/>
              <a:buNone/>
              <a:defRPr sz="1600" b="0" baseline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sz="1050" kern="0" dirty="0" smtClean="0"/>
              <a:t>Accelerated Computing</a:t>
            </a:r>
            <a:endParaRPr lang="en-US" sz="1050" kern="0" dirty="0"/>
          </a:p>
        </p:txBody>
      </p:sp>
      <p:sp>
        <p:nvSpPr>
          <p:cNvPr id="15" name="Title 10"/>
          <p:cNvSpPr txBox="1">
            <a:spLocks/>
          </p:cNvSpPr>
          <p:nvPr/>
        </p:nvSpPr>
        <p:spPr bwMode="auto">
          <a:xfrm>
            <a:off x="4110959" y="746143"/>
            <a:ext cx="2426875" cy="307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761970"/>
            <a:r>
              <a:rPr lang="en-US" sz="1667" kern="0" dirty="0"/>
              <a:t>GPU Teaching Kit</a:t>
            </a:r>
          </a:p>
        </p:txBody>
      </p:sp>
    </p:spTree>
    <p:extLst>
      <p:ext uri="{BB962C8B-B14F-4D97-AF65-F5344CB8AC3E}">
        <p14:creationId xmlns:p14="http://schemas.microsoft.com/office/powerpoint/2010/main" val="367893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0"/>
            <a:ext cx="6286500" cy="384571"/>
          </a:xfrm>
        </p:spPr>
        <p:txBody>
          <a:bodyPr>
            <a:normAutofit/>
          </a:bodyPr>
          <a:lstStyle>
            <a:lvl1pPr algn="r">
              <a:defRPr sz="24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800"/>
            </a:lvl1pPr>
            <a:lvl2pPr marL="742950" indent="-285750">
              <a:buFont typeface="Arial" pitchFamily="34" charset="0"/>
              <a:buChar char="•"/>
              <a:defRPr sz="1800">
                <a:latin typeface="AkzidenzGrotesk" pitchFamily="50" charset="0"/>
              </a:defRPr>
            </a:lvl2pPr>
            <a:lvl3pPr>
              <a:defRPr sz="1800">
                <a:latin typeface="AkzidenzGrotesk" pitchFamily="50" charset="0"/>
              </a:defRPr>
            </a:lvl3pPr>
            <a:lvl4pPr marL="1371600" indent="0">
              <a:buFont typeface="Arial" pitchFamily="34" charset="0"/>
              <a:buNone/>
              <a:defRPr sz="1800">
                <a:latin typeface="AkzidenzGrotesk" pitchFamily="50" charset="0"/>
              </a:defRPr>
            </a:lvl4pPr>
            <a:lvl5pPr marL="2057400" indent="-228600">
              <a:buFont typeface="Arial" pitchFamily="34" charset="0"/>
              <a:buChar char="•"/>
              <a:defRPr sz="180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Sentinel Medium" pitchFamily="50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970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4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8"/>
            <a:ext cx="6217920" cy="402391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6057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branding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12274"/>
            <a:ext cx="6217920" cy="40212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333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4931172"/>
            <a:ext cx="6858000" cy="2154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28" fontAlgn="base">
              <a:spcBef>
                <a:spcPct val="0"/>
              </a:spcBef>
              <a:spcAft>
                <a:spcPct val="0"/>
              </a:spcAft>
            </a:pPr>
            <a:endParaRPr lang="en-US" sz="1125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9449" y="5042946"/>
            <a:ext cx="200643" cy="641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417" cap="none" dirty="0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261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5"/>
            <a:ext cx="6217920" cy="399416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500" dirty="0" smtClean="0"/>
            </a:lvl1pPr>
            <a:lvl2pPr>
              <a:defRPr lang="en-US" sz="1167" dirty="0" smtClean="0"/>
            </a:lvl2pPr>
            <a:lvl3pPr>
              <a:defRPr lang="en-US" sz="1167" dirty="0" smtClean="0"/>
            </a:lvl3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7212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72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50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2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028700" indent="0">
              <a:buFont typeface="Arial" pitchFamily="34" charset="0"/>
              <a:buNone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Sentinel Medium" pitchFamily="50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6851909" cy="5143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11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848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2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028700" indent="0">
              <a:buFont typeface="Arial" pitchFamily="34" charset="0"/>
              <a:buNone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Sentinel Medium" pitchFamily="50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534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9251" y="291626"/>
            <a:ext cx="6185087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2342" y="1110344"/>
            <a:ext cx="6169964" cy="362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" y="4989839"/>
            <a:ext cx="6859964" cy="158643"/>
            <a:chOff x="0" y="5987804"/>
            <a:chExt cx="8231957" cy="190372"/>
          </a:xfrm>
        </p:grpSpPr>
        <p:sp>
          <p:nvSpPr>
            <p:cNvPr id="36" name="Parallelogram 35"/>
            <p:cNvSpPr/>
            <p:nvPr userDrawn="1"/>
          </p:nvSpPr>
          <p:spPr>
            <a:xfrm>
              <a:off x="7178479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FA63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37" name="Parallelogram 36"/>
            <p:cNvSpPr/>
            <p:nvPr userDrawn="1"/>
          </p:nvSpPr>
          <p:spPr>
            <a:xfrm>
              <a:off x="6394206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76B9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 userDrawn="1"/>
          </p:nvPicPr>
          <p:blipFill rotWithShape="1">
            <a:blip r:embed="rId13"/>
            <a:srcRect t="-6317" r="97921" b="17099"/>
            <a:stretch/>
          </p:blipFill>
          <p:spPr>
            <a:xfrm>
              <a:off x="7947899" y="5987804"/>
              <a:ext cx="284058" cy="19037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 userDrawn="1"/>
          </p:nvPicPr>
          <p:blipFill rotWithShape="1">
            <a:blip r:embed="rId14"/>
            <a:srcRect l="52877" t="1978" r="-1" b="17095"/>
            <a:stretch/>
          </p:blipFill>
          <p:spPr>
            <a:xfrm>
              <a:off x="0" y="6002009"/>
              <a:ext cx="6433059" cy="17267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398935" y="5034091"/>
            <a:ext cx="200643" cy="769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500" cap="none" dirty="0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-6713" y="4993160"/>
            <a:ext cx="687324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227" y="5032625"/>
            <a:ext cx="412598" cy="76098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6149910" y="5028454"/>
            <a:ext cx="362782" cy="84445"/>
            <a:chOff x="4100403" y="1765746"/>
            <a:chExt cx="3118543" cy="725905"/>
          </a:xfrm>
        </p:grpSpPr>
        <p:pic>
          <p:nvPicPr>
            <p:cNvPr id="48" name="Picture 47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403" y="1765746"/>
              <a:ext cx="561259" cy="72590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124" y="1905033"/>
              <a:ext cx="2380822" cy="581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629439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3" r:id="rId8"/>
    <p:sldLayoutId id="2147483664" r:id="rId9"/>
    <p:sldLayoutId id="2147483651" r:id="rId10"/>
    <p:sldLayoutId id="2147483652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00" b="0" cap="none" baseline="0">
          <a:solidFill>
            <a:srgbClr val="33333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5pPr>
      <a:lvl6pPr marL="28572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6pPr>
      <a:lvl7pPr marL="571455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7pPr>
      <a:lvl8pPr marL="857182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8pPr>
      <a:lvl9pPr marL="114290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9pPr>
    </p:titleStyle>
    <p:bodyStyle>
      <a:lvl1pPr marL="236793" indent="-236793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rgbClr val="6F6F6F"/>
        </a:buClr>
        <a:buSzPct val="100000"/>
        <a:buFont typeface="Arial" panose="020B0604020202020204" pitchFamily="34" charset="0"/>
        <a:buChar char="–"/>
        <a:defRPr sz="1500" b="0" baseline="0">
          <a:solidFill>
            <a:srgbClr val="6F6F6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25177" indent="-190492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670692" indent="-169327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109177" indent="-142863" algn="l" rtl="0" eaLnBrk="1" fontAlgn="base" hangingPunct="1">
        <a:spcBef>
          <a:spcPct val="20000"/>
        </a:spcBef>
        <a:spcAft>
          <a:spcPct val="0"/>
        </a:spcAft>
        <a:buChar char="–"/>
        <a:defRPr sz="1250">
          <a:solidFill>
            <a:schemeClr val="bg1"/>
          </a:solidFill>
          <a:latin typeface="+mn-lt"/>
        </a:defRPr>
      </a:lvl4pPr>
      <a:lvl5pPr marL="1323472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5pPr>
      <a:lvl6pPr marL="1609200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6pPr>
      <a:lvl7pPr marL="1894927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7pPr>
      <a:lvl8pPr marL="2180654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8pPr>
      <a:lvl9pPr marL="2466381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2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455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182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290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636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363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09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5817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4.png"/><Relationship Id="rId5" Type="http://schemas.openxmlformats.org/officeDocument/2006/relationships/image" Target="../media/image20.png"/><Relationship Id="rId4" Type="http://schemas.openxmlformats.org/officeDocument/2006/relationships/hyperlink" Target="http://creativecommons.org/licenses/by-nc/4.0/legalcod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14.png"/><Relationship Id="rId2" Type="http://schemas.microsoft.com/office/2007/relationships/media" Target="../media/media4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png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1137650" y="3998625"/>
            <a:ext cx="5430791" cy="276935"/>
          </a:xfrm>
        </p:spPr>
        <p:txBody>
          <a:bodyPr/>
          <a:lstStyle/>
          <a:p>
            <a:r>
              <a:rPr lang="en-US" smtClean="0"/>
              <a:t>Histogramming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121520" y="3684695"/>
            <a:ext cx="5439300" cy="313932"/>
          </a:xfrm>
        </p:spPr>
        <p:txBody>
          <a:bodyPr/>
          <a:lstStyle/>
          <a:p>
            <a:r>
              <a:rPr lang="it-IT" sz="1600" dirty="0"/>
              <a:t>Module </a:t>
            </a:r>
            <a:r>
              <a:rPr lang="it-IT" sz="1600" dirty="0" smtClean="0"/>
              <a:t>7.1 – </a:t>
            </a:r>
            <a:r>
              <a:rPr lang="it-IT" sz="1600" dirty="0"/>
              <a:t>Parallel Computation Patterns (Histogram)</a:t>
            </a:r>
            <a:endParaRPr lang="en-US" sz="16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88480" y="44767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1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696">
        <p:fade/>
      </p:transition>
    </mc:Choice>
    <mc:Fallback xmlns="">
      <p:transition spd="med" advTm="176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Interleaved Partitioning of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coalescing and better memory access performance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79" y="1276350"/>
            <a:ext cx="5928522" cy="28584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46213" y="1310409"/>
            <a:ext cx="415499" cy="3416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104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9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3121">
        <p:fade/>
      </p:transition>
    </mc:Choice>
    <mc:Fallback xmlns="">
      <p:transition spd="med" advTm="531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Interleaved Partitioning (Iteration 2)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68" y="1504951"/>
            <a:ext cx="5720394" cy="274320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6051817" y="1581150"/>
            <a:ext cx="415499" cy="3416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pic>
        <p:nvPicPr>
          <p:cNvPr id="58" name="Audio 5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34200" y="424434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8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1581">
        <p:fade/>
      </p:transition>
    </mc:Choice>
    <mc:Fallback xmlns="">
      <p:transition spd="med" advTm="515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1"/>
          <p:cNvSpPr>
            <a:spLocks noGrp="1"/>
          </p:cNvSpPr>
          <p:nvPr>
            <p:ph type="subTitle" idx="1"/>
          </p:nvPr>
        </p:nvSpPr>
        <p:spPr>
          <a:xfrm>
            <a:off x="281748" y="3550392"/>
            <a:ext cx="6286693" cy="461537"/>
          </a:xfrm>
        </p:spPr>
        <p:txBody>
          <a:bodyPr/>
          <a:lstStyle/>
          <a:p>
            <a:r>
              <a:rPr lang="en-US" dirty="0" smtClean="0"/>
              <a:t>The GPU Teaching Kit is licensed by NVIDIA and the University </a:t>
            </a:r>
            <a:r>
              <a:rPr lang="en-US" dirty="0"/>
              <a:t>of Illinois under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rgbClr val="92D050"/>
                </a:solidFill>
                <a:hlinkClick r:id="rId4"/>
              </a:rPr>
              <a:t>Creative 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Commons Attribution-</a:t>
            </a:r>
            <a:r>
              <a:rPr lang="en-US" dirty="0" err="1">
                <a:solidFill>
                  <a:srgbClr val="92D050"/>
                </a:solidFill>
                <a:hlinkClick r:id="rId4"/>
              </a:rPr>
              <a:t>NonCommercial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 4.0 International License.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1026" name="Picture 2" descr="Creative Commons Licens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1813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104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7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668">
        <p:fade/>
      </p:transition>
    </mc:Choice>
    <mc:Fallback xmlns="">
      <p:transition spd="med" advTm="56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To learn the parallel histogram computation pattern</a:t>
            </a:r>
          </a:p>
          <a:p>
            <a:pPr lvl="1"/>
            <a:r>
              <a:rPr lang="en-US" sz="1400" dirty="0"/>
              <a:t>An important</a:t>
            </a:r>
            <a:r>
              <a:rPr lang="en-US" sz="1400" dirty="0" smtClean="0"/>
              <a:t>, </a:t>
            </a:r>
            <a:r>
              <a:rPr lang="en-US" sz="1400" dirty="0"/>
              <a:t>useful computation</a:t>
            </a:r>
          </a:p>
          <a:p>
            <a:pPr lvl="1"/>
            <a:r>
              <a:rPr lang="en-US" sz="1400" dirty="0"/>
              <a:t>Very different from all the patterns we have covered so far in terms of output behavior of each thread</a:t>
            </a:r>
          </a:p>
          <a:p>
            <a:pPr lvl="1"/>
            <a:r>
              <a:rPr lang="en-US" sz="1400" dirty="0"/>
              <a:t>A good starting point for understanding output </a:t>
            </a:r>
            <a:r>
              <a:rPr lang="en-US" sz="1400" dirty="0" smtClean="0"/>
              <a:t>interference in parallel computation</a:t>
            </a:r>
            <a:endParaRPr lang="en-US" sz="1400" dirty="0"/>
          </a:p>
          <a:p>
            <a:pPr lvl="1"/>
            <a:endParaRPr lang="en-US" sz="1400" dirty="0"/>
          </a:p>
        </p:txBody>
      </p:sp>
      <p:sp>
        <p:nvSpPr>
          <p:cNvPr id="4" name="Slide Number Placeholder 5"/>
          <p:cNvSpPr txBox="1">
            <a:spLocks/>
          </p:cNvSpPr>
          <p:nvPr/>
        </p:nvSpPr>
        <p:spPr>
          <a:xfrm>
            <a:off x="6019800" y="4686300"/>
            <a:ext cx="142875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2</a:t>
            </a: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5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013">
        <p:fade/>
      </p:transition>
    </mc:Choice>
    <mc:Fallback xmlns="">
      <p:transition spd="med" advTm="520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Histogram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A method for extracting notable features and patterns from large data sets</a:t>
            </a:r>
          </a:p>
          <a:p>
            <a:pPr lvl="1"/>
            <a:r>
              <a:rPr lang="en-US" sz="1400" dirty="0"/>
              <a:t>Feature extraction for object recognition in images</a:t>
            </a:r>
          </a:p>
          <a:p>
            <a:pPr lvl="1"/>
            <a:r>
              <a:rPr lang="en-US" sz="1400" dirty="0"/>
              <a:t>Fraud detection in credit card transactions</a:t>
            </a:r>
          </a:p>
          <a:p>
            <a:pPr lvl="1"/>
            <a:r>
              <a:rPr lang="en-US" sz="1400" dirty="0"/>
              <a:t>Correlating heavenly object movements in astrophysics</a:t>
            </a:r>
          </a:p>
          <a:p>
            <a:pPr lvl="1"/>
            <a:r>
              <a:rPr lang="en-US" sz="1400" dirty="0"/>
              <a:t>…</a:t>
            </a:r>
          </a:p>
          <a:p>
            <a:pPr lvl="1"/>
            <a:endParaRPr lang="en-US" sz="1400" dirty="0"/>
          </a:p>
          <a:p>
            <a:r>
              <a:rPr lang="en-US" sz="1400" dirty="0"/>
              <a:t>Basic histograms - for each element in the data set, use the value to identify a “</a:t>
            </a:r>
            <a:r>
              <a:rPr lang="en-US" sz="1400" dirty="0" smtClean="0"/>
              <a:t>bin counter” to </a:t>
            </a:r>
            <a:r>
              <a:rPr lang="en-US" sz="1400" dirty="0"/>
              <a:t>increment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5429250" y="4686300"/>
            <a:ext cx="1428750" cy="3429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6EB32E3-BB56-421D-902C-2ACF535CFEF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29387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1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3064">
        <p:fade/>
      </p:transition>
    </mc:Choice>
    <mc:Fallback xmlns="">
      <p:transition spd="med" advTm="730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Text Histogram Example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 smtClean="0">
                <a:latin typeface="Calibri" panose="020F0502020204030204" pitchFamily="34" charset="0"/>
              </a:rPr>
              <a:t>Define the bins as four-letter sections of the alphabet: a-d, e-h, i-l, n-p, …</a:t>
            </a:r>
          </a:p>
          <a:p>
            <a:r>
              <a:rPr lang="en-US" sz="1600" dirty="0" smtClean="0">
                <a:latin typeface="Calibri" panose="020F0502020204030204" pitchFamily="34" charset="0"/>
              </a:rPr>
              <a:t>For each character in an input string, increment the appropriate bin counter.</a:t>
            </a:r>
          </a:p>
          <a:p>
            <a:r>
              <a:rPr lang="en-US" sz="1600" dirty="0" smtClean="0">
                <a:latin typeface="Calibri" panose="020F0502020204030204" pitchFamily="34" charset="0"/>
              </a:rPr>
              <a:t>In </a:t>
            </a:r>
            <a:r>
              <a:rPr lang="en-US" sz="1600" dirty="0">
                <a:latin typeface="Calibri" panose="020F0502020204030204" pitchFamily="34" charset="0"/>
              </a:rPr>
              <a:t>the phrase “Programming Massively Parallel Processors” </a:t>
            </a:r>
            <a:r>
              <a:rPr lang="en-US" sz="1600" dirty="0" smtClean="0">
                <a:latin typeface="Calibri" panose="020F0502020204030204" pitchFamily="34" charset="0"/>
              </a:rPr>
              <a:t>the output histogram is shown below:</a:t>
            </a:r>
            <a:endParaRPr lang="en-US" sz="1600" dirty="0">
              <a:latin typeface="Calibri" panose="020F0502020204030204" pitchFamily="34" charset="0"/>
            </a:endParaRPr>
          </a:p>
          <a:p>
            <a:endParaRPr lang="en-US" sz="1600" dirty="0" smtClean="0">
              <a:latin typeface="Calibri" panose="020F0502020204030204" pitchFamily="34" charset="0"/>
            </a:endParaRPr>
          </a:p>
          <a:p>
            <a:endParaRPr lang="en-US" sz="1267" dirty="0">
              <a:solidFill>
                <a:schemeClr val="bg2"/>
              </a:solidFill>
              <a:latin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47244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59C14D1-BBAB-4C61-9F1B-028309FC000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graphicFrame>
        <p:nvGraphicFramePr>
          <p:cNvPr id="5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5357218"/>
              </p:ext>
            </p:extLst>
          </p:nvPr>
        </p:nvGraphicFramePr>
        <p:xfrm>
          <a:off x="342290" y="2146300"/>
          <a:ext cx="6010275" cy="299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Chart" r:id="rId5" imgW="6017273" imgH="3005588" progId="Excel.Chart.8">
                  <p:embed/>
                </p:oleObj>
              </mc:Choice>
              <mc:Fallback>
                <p:oleObj name="Chart" r:id="rId5" imgW="6017273" imgH="3005588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290" y="2146300"/>
                        <a:ext cx="6010275" cy="299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Audio 1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10400" y="431403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45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6148">
        <p:fade/>
      </p:transition>
    </mc:Choice>
    <mc:Fallback xmlns="">
      <p:transition spd="med" advTm="961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parallel histogram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1600" dirty="0">
              <a:latin typeface="Calibri" panose="020F0502020204030204" pitchFamily="34" charset="0"/>
            </a:endParaRPr>
          </a:p>
          <a:p>
            <a:r>
              <a:rPr lang="en-US" sz="1600" dirty="0" smtClean="0">
                <a:latin typeface="Calibri" panose="020F0502020204030204" pitchFamily="34" charset="0"/>
              </a:rPr>
              <a:t>Partition the input into sections</a:t>
            </a:r>
            <a:endParaRPr lang="en-US" sz="1600" dirty="0">
              <a:latin typeface="Calibri" panose="020F0502020204030204" pitchFamily="34" charset="0"/>
            </a:endParaRPr>
          </a:p>
          <a:p>
            <a:r>
              <a:rPr lang="en-US" sz="1434" dirty="0">
                <a:latin typeface="Calibri" panose="020F0502020204030204" pitchFamily="34" charset="0"/>
              </a:rPr>
              <a:t>Have each thread to take a section of the input</a:t>
            </a:r>
          </a:p>
          <a:p>
            <a:r>
              <a:rPr lang="en-US" sz="1434" dirty="0" smtClean="0">
                <a:latin typeface="Calibri" panose="020F0502020204030204" pitchFamily="34" charset="0"/>
              </a:rPr>
              <a:t>Each thread iterates through its section.</a:t>
            </a:r>
          </a:p>
          <a:p>
            <a:r>
              <a:rPr lang="en-US" sz="1434" dirty="0">
                <a:latin typeface="Calibri" panose="020F0502020204030204" pitchFamily="34" charset="0"/>
              </a:rPr>
              <a:t>F</a:t>
            </a:r>
            <a:r>
              <a:rPr lang="en-US" sz="1434" dirty="0" smtClean="0">
                <a:latin typeface="Calibri" panose="020F0502020204030204" pitchFamily="34" charset="0"/>
              </a:rPr>
              <a:t>or </a:t>
            </a:r>
            <a:r>
              <a:rPr lang="en-US" sz="1434" dirty="0">
                <a:latin typeface="Calibri" panose="020F0502020204030204" pitchFamily="34" charset="0"/>
              </a:rPr>
              <a:t>each </a:t>
            </a:r>
            <a:r>
              <a:rPr lang="en-US" sz="1434" dirty="0" smtClean="0">
                <a:latin typeface="Calibri" panose="020F0502020204030204" pitchFamily="34" charset="0"/>
              </a:rPr>
              <a:t>letter, </a:t>
            </a:r>
            <a:r>
              <a:rPr lang="en-US" sz="1434" dirty="0">
                <a:latin typeface="Calibri" panose="020F0502020204030204" pitchFamily="34" charset="0"/>
              </a:rPr>
              <a:t>increment the appropriate bin counter</a:t>
            </a: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23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349">
        <p:fade/>
      </p:transition>
    </mc:Choice>
    <mc:Fallback xmlns="">
      <p:transition spd="med" advTm="393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</p:spPr>
        <p:txBody>
          <a:bodyPr/>
          <a:lstStyle/>
          <a:p>
            <a:r>
              <a:rPr lang="en-US" dirty="0" smtClean="0"/>
              <a:t>Sectioned Partitioning (Iteration </a:t>
            </a:r>
            <a:r>
              <a:rPr lang="en-US" dirty="0"/>
              <a:t>#</a:t>
            </a:r>
            <a:r>
              <a:rPr lang="en-US" dirty="0" smtClean="0"/>
              <a:t>1) 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9" y="971550"/>
            <a:ext cx="6601962" cy="3834578"/>
          </a:xfrm>
          <a:prstGeom prst="rect">
            <a:avLst/>
          </a:prstGeom>
        </p:spPr>
      </p:pic>
      <p:pic>
        <p:nvPicPr>
          <p:cNvPr id="49" name="Audio 4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104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83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5066">
        <p:fade/>
      </p:transition>
    </mc:Choice>
    <mc:Fallback xmlns="">
      <p:transition spd="med" advTm="750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Sectioned Partitioning (Iteration #2)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47244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03FF2DD-4848-4FF7-AAD7-9F782341E25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76" y="880437"/>
            <a:ext cx="6574447" cy="3996129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10400" y="42949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7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1440">
        <p:fade/>
      </p:transition>
    </mc:Choice>
    <mc:Fallback xmlns="">
      <p:transition spd="med" advTm="514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369332"/>
          </a:xfrm>
        </p:spPr>
        <p:txBody>
          <a:bodyPr/>
          <a:lstStyle/>
          <a:p>
            <a:r>
              <a:rPr lang="en-US" sz="2000" dirty="0" smtClean="0"/>
              <a:t>Input Partitioning Affects Memory Access Efficiency</a:t>
            </a:r>
            <a:endParaRPr lang="en-US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Sectioned partitioning results in poor memory access efficiency</a:t>
            </a:r>
          </a:p>
          <a:p>
            <a:pPr lvl="1"/>
            <a:r>
              <a:rPr lang="en-US" dirty="0" smtClean="0"/>
              <a:t>Adjacent threads do not access adjacent memory locations</a:t>
            </a:r>
          </a:p>
          <a:p>
            <a:pPr lvl="1"/>
            <a:r>
              <a:rPr lang="en-US" dirty="0" smtClean="0"/>
              <a:t>Accesses are not coalesced</a:t>
            </a:r>
          </a:p>
          <a:p>
            <a:pPr lvl="1"/>
            <a:r>
              <a:rPr lang="en-US" dirty="0" smtClean="0"/>
              <a:t>DRAM bandwidth is poorly utilized</a:t>
            </a:r>
          </a:p>
          <a:p>
            <a:pPr marL="334685" lvl="1" indent="0">
              <a:buNone/>
            </a:pPr>
            <a:endParaRPr lang="en-US" dirty="0" smtClean="0"/>
          </a:p>
          <a:p>
            <a:pPr marL="334685" lvl="1" indent="0">
              <a:buNone/>
            </a:pPr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600200" y="1733550"/>
            <a:ext cx="3809209" cy="941820"/>
            <a:chOff x="1986011" y="4503265"/>
            <a:chExt cx="4317103" cy="1067396"/>
          </a:xfrm>
        </p:grpSpPr>
        <p:sp>
          <p:nvSpPr>
            <p:cNvPr id="6" name="Rectangle 5"/>
            <p:cNvSpPr/>
            <p:nvPr/>
          </p:nvSpPr>
          <p:spPr>
            <a:xfrm>
              <a:off x="1986011" y="4503265"/>
              <a:ext cx="215941" cy="106739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201952" y="4503265"/>
              <a:ext cx="215941" cy="106739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417893" y="4503265"/>
              <a:ext cx="215941" cy="106739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633834" y="4503265"/>
              <a:ext cx="215941" cy="106739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849775" y="4503265"/>
              <a:ext cx="215941" cy="106739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65999" y="4503265"/>
              <a:ext cx="215941" cy="106739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81940" y="4503265"/>
              <a:ext cx="215941" cy="106739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497881" y="4503265"/>
              <a:ext cx="215941" cy="106739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13822" y="4503265"/>
              <a:ext cx="215941" cy="106739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29763" y="4503265"/>
              <a:ext cx="215941" cy="106739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143704" y="4503265"/>
              <a:ext cx="215941" cy="1067396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359645" y="4503265"/>
              <a:ext cx="215941" cy="1067396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575586" y="4503265"/>
              <a:ext cx="215941" cy="1067396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791527" y="4503265"/>
              <a:ext cx="215941" cy="1067396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007468" y="4503265"/>
              <a:ext cx="215941" cy="1067396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23409" y="4503265"/>
              <a:ext cx="215941" cy="10673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439350" y="4503265"/>
              <a:ext cx="215941" cy="10673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655291" y="4503265"/>
              <a:ext cx="215941" cy="10673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871232" y="4503265"/>
              <a:ext cx="215941" cy="10673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087173" y="4503265"/>
              <a:ext cx="215941" cy="10673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</p:grpSp>
      <p:pic>
        <p:nvPicPr>
          <p:cNvPr id="26" name="Audio 2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8848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5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4699">
        <p:fade/>
      </p:transition>
    </mc:Choice>
    <mc:Fallback xmlns="">
      <p:transition spd="med" advTm="546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369332"/>
          </a:xfrm>
        </p:spPr>
        <p:txBody>
          <a:bodyPr/>
          <a:lstStyle/>
          <a:p>
            <a:r>
              <a:rPr lang="en-US" sz="2000" dirty="0" smtClean="0"/>
              <a:t>Input Partitioning Affects Memory Access Efficiency</a:t>
            </a:r>
            <a:endParaRPr lang="en-US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Sectioned partitioning results in poor memory access efficiency</a:t>
            </a:r>
          </a:p>
          <a:p>
            <a:pPr lvl="1"/>
            <a:r>
              <a:rPr lang="en-US" dirty="0" smtClean="0"/>
              <a:t>Adjacent threads do not access adjacent memory locations</a:t>
            </a:r>
          </a:p>
          <a:p>
            <a:pPr lvl="1"/>
            <a:r>
              <a:rPr lang="en-US" dirty="0" smtClean="0"/>
              <a:t>Accesses are not coalesced</a:t>
            </a:r>
          </a:p>
          <a:p>
            <a:pPr lvl="1"/>
            <a:r>
              <a:rPr lang="en-US" dirty="0" smtClean="0"/>
              <a:t>DRAM bandwidth is poorly utilized</a:t>
            </a:r>
          </a:p>
          <a:p>
            <a:pPr marL="334685" lvl="1" indent="0">
              <a:buNone/>
            </a:pPr>
            <a:endParaRPr lang="en-US" dirty="0" smtClean="0"/>
          </a:p>
          <a:p>
            <a:pPr marL="334685" lvl="1" indent="0">
              <a:buNone/>
            </a:pPr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Change to interleaved partitioning</a:t>
            </a:r>
          </a:p>
          <a:p>
            <a:pPr lvl="1"/>
            <a:r>
              <a:rPr lang="en-US" dirty="0" smtClean="0"/>
              <a:t>All threads process a contiguous section of elements </a:t>
            </a:r>
          </a:p>
          <a:p>
            <a:pPr lvl="1"/>
            <a:r>
              <a:rPr lang="en-US" dirty="0" smtClean="0"/>
              <a:t>They all move to the next section and repeat</a:t>
            </a:r>
          </a:p>
          <a:p>
            <a:pPr lvl="1"/>
            <a:r>
              <a:rPr lang="en-US" dirty="0" smtClean="0"/>
              <a:t>The memory accesses are coalesced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00200" y="1733550"/>
            <a:ext cx="190536" cy="94182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8" dirty="0" smtClean="0"/>
              <a:t>1</a:t>
            </a:r>
            <a:endParaRPr lang="en-US" sz="1588" dirty="0"/>
          </a:p>
        </p:txBody>
      </p:sp>
      <p:sp>
        <p:nvSpPr>
          <p:cNvPr id="7" name="Rectangle 6"/>
          <p:cNvSpPr/>
          <p:nvPr/>
        </p:nvSpPr>
        <p:spPr>
          <a:xfrm>
            <a:off x="1790736" y="1733550"/>
            <a:ext cx="190536" cy="94182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8" dirty="0" smtClean="0"/>
              <a:t>1</a:t>
            </a:r>
            <a:endParaRPr lang="en-US" sz="1588" dirty="0"/>
          </a:p>
        </p:txBody>
      </p:sp>
      <p:sp>
        <p:nvSpPr>
          <p:cNvPr id="8" name="Rectangle 7"/>
          <p:cNvSpPr/>
          <p:nvPr/>
        </p:nvSpPr>
        <p:spPr>
          <a:xfrm>
            <a:off x="1981272" y="1733550"/>
            <a:ext cx="190536" cy="94182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8" dirty="0" smtClean="0"/>
              <a:t>1</a:t>
            </a:r>
            <a:endParaRPr lang="en-US" sz="1588" dirty="0"/>
          </a:p>
        </p:txBody>
      </p:sp>
      <p:sp>
        <p:nvSpPr>
          <p:cNvPr id="9" name="Rectangle 8"/>
          <p:cNvSpPr/>
          <p:nvPr/>
        </p:nvSpPr>
        <p:spPr>
          <a:xfrm>
            <a:off x="2171809" y="1733550"/>
            <a:ext cx="190536" cy="94182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8" dirty="0" smtClean="0"/>
              <a:t>1</a:t>
            </a:r>
            <a:endParaRPr lang="en-US" sz="1588" dirty="0"/>
          </a:p>
        </p:txBody>
      </p:sp>
      <p:sp>
        <p:nvSpPr>
          <p:cNvPr id="10" name="Rectangle 9"/>
          <p:cNvSpPr/>
          <p:nvPr/>
        </p:nvSpPr>
        <p:spPr>
          <a:xfrm>
            <a:off x="2362345" y="1733550"/>
            <a:ext cx="190536" cy="94182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8" dirty="0" smtClean="0"/>
              <a:t>1</a:t>
            </a:r>
            <a:endParaRPr lang="en-US" sz="1588" dirty="0"/>
          </a:p>
        </p:txBody>
      </p:sp>
      <p:sp>
        <p:nvSpPr>
          <p:cNvPr id="11" name="Rectangle 10"/>
          <p:cNvSpPr/>
          <p:nvPr/>
        </p:nvSpPr>
        <p:spPr>
          <a:xfrm>
            <a:off x="2553131" y="1733550"/>
            <a:ext cx="190536" cy="9418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8" dirty="0" smtClean="0"/>
              <a:t>2</a:t>
            </a:r>
            <a:endParaRPr lang="en-US" sz="1588" dirty="0"/>
          </a:p>
        </p:txBody>
      </p:sp>
      <p:sp>
        <p:nvSpPr>
          <p:cNvPr id="12" name="Rectangle 11"/>
          <p:cNvSpPr/>
          <p:nvPr/>
        </p:nvSpPr>
        <p:spPr>
          <a:xfrm>
            <a:off x="2743667" y="1733550"/>
            <a:ext cx="190536" cy="9418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8" dirty="0" smtClean="0"/>
              <a:t>2</a:t>
            </a:r>
            <a:endParaRPr lang="en-US" sz="1588" dirty="0"/>
          </a:p>
        </p:txBody>
      </p:sp>
      <p:sp>
        <p:nvSpPr>
          <p:cNvPr id="13" name="Rectangle 12"/>
          <p:cNvSpPr/>
          <p:nvPr/>
        </p:nvSpPr>
        <p:spPr>
          <a:xfrm>
            <a:off x="2934203" y="1733550"/>
            <a:ext cx="190536" cy="9418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8" dirty="0" smtClean="0"/>
              <a:t>2</a:t>
            </a:r>
            <a:endParaRPr lang="en-US" sz="1588" dirty="0"/>
          </a:p>
        </p:txBody>
      </p:sp>
      <p:sp>
        <p:nvSpPr>
          <p:cNvPr id="14" name="Rectangle 13"/>
          <p:cNvSpPr/>
          <p:nvPr/>
        </p:nvSpPr>
        <p:spPr>
          <a:xfrm>
            <a:off x="3124739" y="1733550"/>
            <a:ext cx="190536" cy="9418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8" dirty="0" smtClean="0"/>
              <a:t>2</a:t>
            </a:r>
            <a:endParaRPr lang="en-US" sz="1588" dirty="0"/>
          </a:p>
        </p:txBody>
      </p:sp>
      <p:sp>
        <p:nvSpPr>
          <p:cNvPr id="15" name="Rectangle 14"/>
          <p:cNvSpPr/>
          <p:nvPr/>
        </p:nvSpPr>
        <p:spPr>
          <a:xfrm>
            <a:off x="3315276" y="1733550"/>
            <a:ext cx="190536" cy="9418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8" dirty="0" smtClean="0"/>
              <a:t>2</a:t>
            </a:r>
            <a:endParaRPr lang="en-US" sz="1588" dirty="0"/>
          </a:p>
        </p:txBody>
      </p:sp>
      <p:sp>
        <p:nvSpPr>
          <p:cNvPr id="16" name="Rectangle 15"/>
          <p:cNvSpPr/>
          <p:nvPr/>
        </p:nvSpPr>
        <p:spPr>
          <a:xfrm>
            <a:off x="3504047" y="1733550"/>
            <a:ext cx="190536" cy="941820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8" dirty="0" smtClean="0"/>
              <a:t>3</a:t>
            </a:r>
            <a:endParaRPr lang="en-US" sz="1588" dirty="0"/>
          </a:p>
        </p:txBody>
      </p:sp>
      <p:sp>
        <p:nvSpPr>
          <p:cNvPr id="17" name="Rectangle 16"/>
          <p:cNvSpPr/>
          <p:nvPr/>
        </p:nvSpPr>
        <p:spPr>
          <a:xfrm>
            <a:off x="3694583" y="1733550"/>
            <a:ext cx="190536" cy="941820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8" dirty="0"/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885119" y="1733550"/>
            <a:ext cx="190536" cy="941820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8" dirty="0" smtClean="0"/>
              <a:t>3</a:t>
            </a:r>
            <a:endParaRPr lang="en-US" sz="1588" dirty="0"/>
          </a:p>
        </p:txBody>
      </p:sp>
      <p:sp>
        <p:nvSpPr>
          <p:cNvPr id="19" name="Rectangle 18"/>
          <p:cNvSpPr/>
          <p:nvPr/>
        </p:nvSpPr>
        <p:spPr>
          <a:xfrm>
            <a:off x="4075656" y="1733550"/>
            <a:ext cx="190536" cy="941820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8" dirty="0" smtClean="0"/>
              <a:t>3</a:t>
            </a:r>
            <a:endParaRPr lang="en-US" sz="1588" dirty="0"/>
          </a:p>
        </p:txBody>
      </p:sp>
      <p:sp>
        <p:nvSpPr>
          <p:cNvPr id="20" name="Rectangle 19"/>
          <p:cNvSpPr/>
          <p:nvPr/>
        </p:nvSpPr>
        <p:spPr>
          <a:xfrm>
            <a:off x="4266192" y="1733550"/>
            <a:ext cx="190536" cy="941820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8" dirty="0" smtClean="0"/>
              <a:t>3</a:t>
            </a:r>
            <a:endParaRPr lang="en-US" sz="1588" dirty="0"/>
          </a:p>
        </p:txBody>
      </p:sp>
      <p:sp>
        <p:nvSpPr>
          <p:cNvPr id="21" name="Rectangle 20"/>
          <p:cNvSpPr/>
          <p:nvPr/>
        </p:nvSpPr>
        <p:spPr>
          <a:xfrm>
            <a:off x="4456728" y="1733550"/>
            <a:ext cx="190536" cy="9418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8" dirty="0" smtClean="0"/>
              <a:t>4</a:t>
            </a:r>
            <a:endParaRPr lang="en-US" sz="1588" dirty="0"/>
          </a:p>
        </p:txBody>
      </p:sp>
      <p:sp>
        <p:nvSpPr>
          <p:cNvPr id="22" name="Rectangle 21"/>
          <p:cNvSpPr/>
          <p:nvPr/>
        </p:nvSpPr>
        <p:spPr>
          <a:xfrm>
            <a:off x="4647264" y="1733550"/>
            <a:ext cx="190536" cy="9418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8" dirty="0" smtClean="0"/>
              <a:t>4</a:t>
            </a:r>
            <a:endParaRPr lang="en-US" sz="1588" dirty="0"/>
          </a:p>
        </p:txBody>
      </p:sp>
      <p:sp>
        <p:nvSpPr>
          <p:cNvPr id="23" name="Rectangle 22"/>
          <p:cNvSpPr/>
          <p:nvPr/>
        </p:nvSpPr>
        <p:spPr>
          <a:xfrm>
            <a:off x="4837800" y="1733550"/>
            <a:ext cx="190536" cy="9418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8" dirty="0" smtClean="0"/>
              <a:t>4</a:t>
            </a:r>
            <a:endParaRPr lang="en-US" sz="1588" dirty="0"/>
          </a:p>
        </p:txBody>
      </p:sp>
      <p:sp>
        <p:nvSpPr>
          <p:cNvPr id="24" name="Rectangle 23"/>
          <p:cNvSpPr/>
          <p:nvPr/>
        </p:nvSpPr>
        <p:spPr>
          <a:xfrm>
            <a:off x="5028337" y="1733550"/>
            <a:ext cx="190536" cy="9418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8" dirty="0" smtClean="0"/>
              <a:t>4</a:t>
            </a:r>
            <a:endParaRPr lang="en-US" sz="1588" dirty="0"/>
          </a:p>
        </p:txBody>
      </p:sp>
      <p:sp>
        <p:nvSpPr>
          <p:cNvPr id="25" name="Rectangle 24"/>
          <p:cNvSpPr/>
          <p:nvPr/>
        </p:nvSpPr>
        <p:spPr>
          <a:xfrm>
            <a:off x="5218873" y="1733550"/>
            <a:ext cx="190536" cy="9418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8" dirty="0" smtClean="0"/>
              <a:t>4</a:t>
            </a:r>
            <a:endParaRPr lang="en-US" sz="1588" dirty="0"/>
          </a:p>
        </p:txBody>
      </p:sp>
      <p:sp>
        <p:nvSpPr>
          <p:cNvPr id="28" name="Rectangle 27"/>
          <p:cNvSpPr/>
          <p:nvPr/>
        </p:nvSpPr>
        <p:spPr>
          <a:xfrm>
            <a:off x="1600200" y="3790950"/>
            <a:ext cx="190536" cy="94182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8" dirty="0" smtClean="0"/>
              <a:t>1</a:t>
            </a:r>
            <a:endParaRPr lang="en-US" sz="1588" dirty="0"/>
          </a:p>
        </p:txBody>
      </p:sp>
      <p:sp>
        <p:nvSpPr>
          <p:cNvPr id="29" name="Rectangle 28"/>
          <p:cNvSpPr/>
          <p:nvPr/>
        </p:nvSpPr>
        <p:spPr>
          <a:xfrm>
            <a:off x="1790736" y="3790950"/>
            <a:ext cx="190536" cy="94182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8" dirty="0" smtClean="0"/>
              <a:t>2</a:t>
            </a:r>
            <a:endParaRPr lang="en-US" sz="1588" dirty="0"/>
          </a:p>
        </p:txBody>
      </p:sp>
      <p:sp>
        <p:nvSpPr>
          <p:cNvPr id="30" name="Rectangle 29"/>
          <p:cNvSpPr/>
          <p:nvPr/>
        </p:nvSpPr>
        <p:spPr>
          <a:xfrm>
            <a:off x="1981272" y="3790950"/>
            <a:ext cx="190536" cy="941820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8" dirty="0" smtClean="0"/>
              <a:t>3</a:t>
            </a:r>
            <a:endParaRPr lang="en-US" sz="1588" dirty="0"/>
          </a:p>
        </p:txBody>
      </p:sp>
      <p:sp>
        <p:nvSpPr>
          <p:cNvPr id="31" name="Rectangle 30"/>
          <p:cNvSpPr/>
          <p:nvPr/>
        </p:nvSpPr>
        <p:spPr>
          <a:xfrm>
            <a:off x="2171809" y="3790950"/>
            <a:ext cx="190536" cy="9418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8" dirty="0" smtClean="0"/>
              <a:t>4</a:t>
            </a:r>
            <a:endParaRPr lang="en-US" sz="1588" dirty="0"/>
          </a:p>
        </p:txBody>
      </p:sp>
      <p:sp>
        <p:nvSpPr>
          <p:cNvPr id="32" name="Rectangle 31"/>
          <p:cNvSpPr/>
          <p:nvPr/>
        </p:nvSpPr>
        <p:spPr>
          <a:xfrm>
            <a:off x="2362345" y="3790950"/>
            <a:ext cx="190536" cy="94182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8" dirty="0" smtClean="0"/>
              <a:t>1</a:t>
            </a:r>
            <a:endParaRPr lang="en-US" sz="1588" dirty="0"/>
          </a:p>
        </p:txBody>
      </p:sp>
      <p:sp>
        <p:nvSpPr>
          <p:cNvPr id="33" name="Rectangle 32"/>
          <p:cNvSpPr/>
          <p:nvPr/>
        </p:nvSpPr>
        <p:spPr>
          <a:xfrm>
            <a:off x="2553131" y="3790950"/>
            <a:ext cx="190536" cy="9418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8" dirty="0" smtClean="0"/>
              <a:t>2</a:t>
            </a:r>
            <a:endParaRPr lang="en-US" sz="1588" dirty="0"/>
          </a:p>
        </p:txBody>
      </p:sp>
      <p:sp>
        <p:nvSpPr>
          <p:cNvPr id="34" name="Rectangle 33"/>
          <p:cNvSpPr/>
          <p:nvPr/>
        </p:nvSpPr>
        <p:spPr>
          <a:xfrm>
            <a:off x="2743667" y="3790950"/>
            <a:ext cx="190536" cy="941820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8" dirty="0" smtClean="0"/>
              <a:t>3</a:t>
            </a:r>
            <a:endParaRPr lang="en-US" sz="1588" dirty="0"/>
          </a:p>
        </p:txBody>
      </p:sp>
      <p:sp>
        <p:nvSpPr>
          <p:cNvPr id="35" name="Rectangle 34"/>
          <p:cNvSpPr/>
          <p:nvPr/>
        </p:nvSpPr>
        <p:spPr>
          <a:xfrm>
            <a:off x="2934203" y="3790950"/>
            <a:ext cx="190536" cy="9418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8" dirty="0" smtClean="0"/>
              <a:t>4</a:t>
            </a:r>
            <a:endParaRPr lang="en-US" sz="1588" dirty="0"/>
          </a:p>
        </p:txBody>
      </p:sp>
      <p:sp>
        <p:nvSpPr>
          <p:cNvPr id="36" name="Rectangle 35"/>
          <p:cNvSpPr/>
          <p:nvPr/>
        </p:nvSpPr>
        <p:spPr>
          <a:xfrm>
            <a:off x="3124739" y="3790950"/>
            <a:ext cx="190536" cy="94182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8" dirty="0" smtClean="0"/>
              <a:t>1</a:t>
            </a:r>
            <a:endParaRPr lang="en-US" sz="1588" dirty="0"/>
          </a:p>
        </p:txBody>
      </p:sp>
      <p:sp>
        <p:nvSpPr>
          <p:cNvPr id="37" name="Rectangle 36"/>
          <p:cNvSpPr/>
          <p:nvPr/>
        </p:nvSpPr>
        <p:spPr>
          <a:xfrm>
            <a:off x="3315276" y="3790950"/>
            <a:ext cx="190536" cy="9418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8" dirty="0" smtClean="0"/>
              <a:t>2</a:t>
            </a:r>
            <a:endParaRPr lang="en-US" sz="1588" dirty="0"/>
          </a:p>
        </p:txBody>
      </p:sp>
      <p:sp>
        <p:nvSpPr>
          <p:cNvPr id="38" name="Rectangle 37"/>
          <p:cNvSpPr/>
          <p:nvPr/>
        </p:nvSpPr>
        <p:spPr>
          <a:xfrm>
            <a:off x="3504047" y="3790950"/>
            <a:ext cx="190536" cy="941820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8" dirty="0" smtClean="0"/>
              <a:t>3</a:t>
            </a:r>
            <a:endParaRPr lang="en-US" sz="1588" dirty="0"/>
          </a:p>
        </p:txBody>
      </p:sp>
      <p:sp>
        <p:nvSpPr>
          <p:cNvPr id="39" name="Rectangle 38"/>
          <p:cNvSpPr/>
          <p:nvPr/>
        </p:nvSpPr>
        <p:spPr>
          <a:xfrm>
            <a:off x="3694583" y="3790950"/>
            <a:ext cx="190536" cy="9418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8" dirty="0" smtClean="0"/>
              <a:t>4</a:t>
            </a:r>
            <a:endParaRPr lang="en-US" sz="1588" dirty="0"/>
          </a:p>
        </p:txBody>
      </p:sp>
      <p:sp>
        <p:nvSpPr>
          <p:cNvPr id="40" name="Rectangle 39"/>
          <p:cNvSpPr/>
          <p:nvPr/>
        </p:nvSpPr>
        <p:spPr>
          <a:xfrm>
            <a:off x="3885119" y="3790950"/>
            <a:ext cx="190536" cy="94182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8" dirty="0" smtClean="0"/>
              <a:t>1</a:t>
            </a:r>
            <a:endParaRPr lang="en-US" sz="1588" dirty="0"/>
          </a:p>
        </p:txBody>
      </p:sp>
      <p:sp>
        <p:nvSpPr>
          <p:cNvPr id="41" name="Rectangle 40"/>
          <p:cNvSpPr/>
          <p:nvPr/>
        </p:nvSpPr>
        <p:spPr>
          <a:xfrm>
            <a:off x="4075656" y="3790950"/>
            <a:ext cx="190536" cy="9418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8" dirty="0" smtClean="0"/>
              <a:t>2</a:t>
            </a:r>
            <a:endParaRPr lang="en-US" sz="1588" dirty="0"/>
          </a:p>
        </p:txBody>
      </p:sp>
      <p:sp>
        <p:nvSpPr>
          <p:cNvPr id="42" name="Rectangle 41"/>
          <p:cNvSpPr/>
          <p:nvPr/>
        </p:nvSpPr>
        <p:spPr>
          <a:xfrm>
            <a:off x="4266192" y="3790950"/>
            <a:ext cx="190536" cy="941820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8" dirty="0" smtClean="0"/>
              <a:t>3</a:t>
            </a:r>
            <a:endParaRPr lang="en-US" sz="1588" dirty="0"/>
          </a:p>
        </p:txBody>
      </p:sp>
      <p:sp>
        <p:nvSpPr>
          <p:cNvPr id="43" name="Rectangle 42"/>
          <p:cNvSpPr/>
          <p:nvPr/>
        </p:nvSpPr>
        <p:spPr>
          <a:xfrm>
            <a:off x="4456728" y="3790950"/>
            <a:ext cx="190536" cy="9418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8" dirty="0" smtClean="0"/>
              <a:t>4</a:t>
            </a:r>
            <a:endParaRPr lang="en-US" sz="1588" dirty="0"/>
          </a:p>
        </p:txBody>
      </p:sp>
      <p:sp>
        <p:nvSpPr>
          <p:cNvPr id="44" name="Rectangle 43"/>
          <p:cNvSpPr/>
          <p:nvPr/>
        </p:nvSpPr>
        <p:spPr>
          <a:xfrm>
            <a:off x="4647264" y="3790950"/>
            <a:ext cx="190536" cy="94182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8" dirty="0" smtClean="0"/>
              <a:t>1</a:t>
            </a:r>
            <a:endParaRPr lang="en-US" sz="1588" dirty="0"/>
          </a:p>
        </p:txBody>
      </p:sp>
      <p:sp>
        <p:nvSpPr>
          <p:cNvPr id="45" name="Rectangle 44"/>
          <p:cNvSpPr/>
          <p:nvPr/>
        </p:nvSpPr>
        <p:spPr>
          <a:xfrm>
            <a:off x="4837800" y="3790950"/>
            <a:ext cx="190536" cy="9418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8" dirty="0" smtClean="0"/>
              <a:t>2</a:t>
            </a:r>
            <a:endParaRPr lang="en-US" sz="1588" dirty="0"/>
          </a:p>
        </p:txBody>
      </p:sp>
      <p:sp>
        <p:nvSpPr>
          <p:cNvPr id="46" name="Rectangle 45"/>
          <p:cNvSpPr/>
          <p:nvPr/>
        </p:nvSpPr>
        <p:spPr>
          <a:xfrm>
            <a:off x="5028337" y="3790950"/>
            <a:ext cx="190536" cy="941820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8" dirty="0" smtClean="0"/>
              <a:t>3</a:t>
            </a:r>
            <a:endParaRPr lang="en-US" sz="1588" dirty="0"/>
          </a:p>
        </p:txBody>
      </p:sp>
      <p:sp>
        <p:nvSpPr>
          <p:cNvPr id="47" name="Rectangle 46"/>
          <p:cNvSpPr/>
          <p:nvPr/>
        </p:nvSpPr>
        <p:spPr>
          <a:xfrm>
            <a:off x="5218873" y="3790950"/>
            <a:ext cx="190536" cy="9418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8" dirty="0" smtClean="0"/>
              <a:t>4</a:t>
            </a:r>
            <a:endParaRPr lang="en-US" sz="1588" dirty="0"/>
          </a:p>
        </p:txBody>
      </p:sp>
      <p:pic>
        <p:nvPicPr>
          <p:cNvPr id="59" name="Audio 5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2618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69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9757">
        <p:fade/>
      </p:transition>
    </mc:Choice>
    <mc:Fallback xmlns="">
      <p:transition spd="med" advTm="697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2_Title &amp; Bullet ">
  <a:themeElements>
    <a:clrScheme name="NVIDIA + University of Illinois 2015 Template">
      <a:dk1>
        <a:srgbClr val="6F6F6F"/>
      </a:dk1>
      <a:lt1>
        <a:srgbClr val="FFFFFF"/>
      </a:lt1>
      <a:dk2>
        <a:srgbClr val="000000"/>
      </a:dk2>
      <a:lt2>
        <a:srgbClr val="333333"/>
      </a:lt2>
      <a:accent1>
        <a:srgbClr val="76B900"/>
      </a:accent1>
      <a:accent2>
        <a:srgbClr val="FA6300"/>
      </a:accent2>
      <a:accent3>
        <a:srgbClr val="007A43"/>
      </a:accent3>
      <a:accent4>
        <a:srgbClr val="2F426B"/>
      </a:accent4>
      <a:accent5>
        <a:srgbClr val="990366"/>
      </a:accent5>
      <a:accent6>
        <a:srgbClr val="006A9A"/>
      </a:accent6>
      <a:hlink>
        <a:srgbClr val="76B900"/>
      </a:hlink>
      <a:folHlink>
        <a:srgbClr val="004831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ecture-3-1-kernel-SPMD-parallelism" id="{C940C72C-5B46-42E2-A282-9394487CB5A2}" vid="{A6EEB0E5-884E-4905-91C4-C8C6195CCF3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hapter xmlns="1956f548-e1c6-4bad-9b00-9434a603b471" xsi:nil="true"/>
    <Description0 xmlns="1956f548-e1c6-4bad-9b00-9434a603b471" xsi:nil="true"/>
    <Order0 xmlns="1956f548-e1c6-4bad-9b00-9434a603b471">7.1</Order0>
    <Test_x0020_Field xmlns="1956f548-e1c6-4bad-9b00-9434a603b471">Slides</Test_x0020_Field>
    <Kit_x0020_Version xmlns="1956f548-e1c6-4bad-9b00-9434a603b471">Release 1.0</Kit_x0020_Version>
    <Quizzes xmlns="1956f548-e1c6-4bad-9b00-9434a603b471">N/A</Quizzes>
    <Labs xmlns="1956f548-e1c6-4bad-9b00-9434a603b471">N/A</Labs>
    <Lectures xmlns="1956f548-e1c6-4bad-9b00-9434a603b471">Final</Lecture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B0370999F4D641B163DEC6FC797108" ma:contentTypeVersion="17" ma:contentTypeDescription="Create a new document." ma:contentTypeScope="" ma:versionID="7939aa0d029907ca2f60185f7fcbb4b3">
  <xsd:schema xmlns:xsd="http://www.w3.org/2001/XMLSchema" xmlns:xs="http://www.w3.org/2001/XMLSchema" xmlns:p="http://schemas.microsoft.com/office/2006/metadata/properties" xmlns:ns2="1956f548-e1c6-4bad-9b00-9434a603b471" targetNamespace="http://schemas.microsoft.com/office/2006/metadata/properties" ma:root="true" ma:fieldsID="f3011372e976e3b5ec1f02bb487973b2" ns2:_="">
    <xsd:import namespace="1956f548-e1c6-4bad-9b00-9434a603b471"/>
    <xsd:element name="properties">
      <xsd:complexType>
        <xsd:sequence>
          <xsd:element name="documentManagement">
            <xsd:complexType>
              <xsd:all>
                <xsd:element ref="ns2:Test_x0020_Field" minOccurs="0"/>
                <xsd:element ref="ns2:Order0" minOccurs="0"/>
                <xsd:element ref="ns2:Description0" minOccurs="0"/>
                <xsd:element ref="ns2:Chapter" minOccurs="0"/>
                <xsd:element ref="ns2:Lectures" minOccurs="0"/>
                <xsd:element ref="ns2:Labs" minOccurs="0"/>
                <xsd:element ref="ns2:Quizzes" minOccurs="0"/>
                <xsd:element ref="ns2:Kit_x0020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56f548-e1c6-4bad-9b00-9434a603b471" elementFormDefault="qualified">
    <xsd:import namespace="http://schemas.microsoft.com/office/2006/documentManagement/types"/>
    <xsd:import namespace="http://schemas.microsoft.com/office/infopath/2007/PartnerControls"/>
    <xsd:element name="Test_x0020_Field" ma:index="8" nillable="true" ma:displayName="Content Type" ma:default="Quiz Questions and Answers" ma:format="RadioButtons" ma:internalName="Test_x0020_Field">
      <xsd:simpleType>
        <xsd:restriction base="dms:Choice">
          <xsd:enumeration value="Quiz Questions and Answers"/>
          <xsd:enumeration value="Labs &amp; Solutions"/>
          <xsd:enumeration value="Slides"/>
          <xsd:enumeration value="Videos"/>
          <xsd:enumeration value="EBook Chapter"/>
          <xsd:enumeration value="Project"/>
          <xsd:enumeration value="Base Files"/>
          <xsd:enumeration value="Resource"/>
        </xsd:restriction>
      </xsd:simpleType>
    </xsd:element>
    <xsd:element name="Order0" ma:index="9" nillable="true" ma:displayName="Order" ma:decimals="3" ma:internalName="Order0" ma:percentage="FALSE">
      <xsd:simpleType>
        <xsd:restriction base="dms:Number"/>
      </xsd:simpleType>
    </xsd:element>
    <xsd:element name="Description0" ma:index="10" nillable="true" ma:displayName="Description" ma:internalName="Description0">
      <xsd:simpleType>
        <xsd:restriction base="dms:Text">
          <xsd:maxLength value="255"/>
        </xsd:restriction>
      </xsd:simpleType>
    </xsd:element>
    <xsd:element name="Chapter" ma:index="11" nillable="true" ma:displayName="Chapter" ma:internalName="Chapter">
      <xsd:simpleType>
        <xsd:restriction base="dms:Text">
          <xsd:maxLength value="255"/>
        </xsd:restriction>
      </xsd:simpleType>
    </xsd:element>
    <xsd:element name="Lectures" ma:index="12" nillable="true" ma:displayName="Lectures" ma:default="N/A" ma:format="Dropdown" ma:internalName="Lecture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Labs" ma:index="13" nillable="true" ma:displayName="Labs" ma:default="N/A" ma:format="Dropdown" ma:internalName="Lab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Quizzes" ma:index="14" nillable="true" ma:displayName="Quizzes" ma:default="N/A" ma:format="Dropdown" ma:internalName="Quizze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Kit_x0020_Version" ma:index="15" nillable="true" ma:displayName="Kit Version" ma:default="Eval Kit" ma:format="Dropdown" ma:internalName="Kit_x0020_Version">
      <xsd:simpleType>
        <xsd:restriction base="dms:Choice">
          <xsd:enumeration value="Eval Kit"/>
          <xsd:enumeration value="Release 1.0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85A647B-7543-48FE-8EF1-6E210B665EB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7270F3C-97F1-4CA4-AF1F-C865C397B27C}">
  <ds:schemaRefs>
    <ds:schemaRef ds:uri="http://schemas.microsoft.com/office/infopath/2007/PartnerControls"/>
    <ds:schemaRef ds:uri="1956f548-e1c6-4bad-9b00-9434a603b471"/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9D3F602-EB40-4568-AE45-8FF5313F8C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56f548-e1c6-4bad-9b00-9434a603b4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5892</TotalTime>
  <Words>385</Words>
  <Application>Microsoft Office PowerPoint</Application>
  <PresentationFormat>Custom</PresentationFormat>
  <Paragraphs>99</Paragraphs>
  <Slides>12</Slides>
  <Notes>0</Notes>
  <HiddenSlides>0</HiddenSlides>
  <MMClips>12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MS PGothic</vt:lpstr>
      <vt:lpstr>AkzidenzGrotesk</vt:lpstr>
      <vt:lpstr>Akzidenz-Grotesk Extended BQ</vt:lpstr>
      <vt:lpstr>Arial</vt:lpstr>
      <vt:lpstr>Calibri</vt:lpstr>
      <vt:lpstr>Sentinel Medium</vt:lpstr>
      <vt:lpstr>Trebuchet MS</vt:lpstr>
      <vt:lpstr>2_Title &amp; Bullet </vt:lpstr>
      <vt:lpstr>Chart</vt:lpstr>
      <vt:lpstr>Module 7.1 – Parallel Computation Patterns (Histogram)</vt:lpstr>
      <vt:lpstr>Objective</vt:lpstr>
      <vt:lpstr>Histogram</vt:lpstr>
      <vt:lpstr>A Text Histogram Example</vt:lpstr>
      <vt:lpstr>A simple parallel histogram algorithm</vt:lpstr>
      <vt:lpstr>Sectioned Partitioning (Iteration #1) </vt:lpstr>
      <vt:lpstr>Sectioned Partitioning (Iteration #2)</vt:lpstr>
      <vt:lpstr>Input Partitioning Affects Memory Access Efficiency</vt:lpstr>
      <vt:lpstr>Input Partitioning Affects Memory Access Efficiency</vt:lpstr>
      <vt:lpstr>Interleaved Partitioning of Input</vt:lpstr>
      <vt:lpstr>Interleaved Partitioning (Iteration 2)</vt:lpstr>
      <vt:lpstr>PowerPoint Presentation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Cook, Colleen N</dc:creator>
  <cp:lastModifiedBy>Andrew Schuh</cp:lastModifiedBy>
  <cp:revision>61</cp:revision>
  <dcterms:created xsi:type="dcterms:W3CDTF">2013-11-15T21:49:21Z</dcterms:created>
  <dcterms:modified xsi:type="dcterms:W3CDTF">2016-04-02T20:45:28Z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0x0101006BB0370999F4D641B163DEC6FC797108</vt:lpwstr>
  </property>
  <property fmtid="{D5CDD505-2E9C-101B-9397-08002B2CF9AE}" pid="3" name="Evaluation Kit Module">
    <vt:bool>false</vt:bool>
  </property>
</Properties>
</file>